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6"/>
  </p:handoutMasterIdLst>
  <p:sldIdLst>
    <p:sldId id="256" r:id="rId2"/>
    <p:sldId id="259" r:id="rId3"/>
    <p:sldId id="262" r:id="rId4"/>
    <p:sldId id="258" r:id="rId5"/>
    <p:sldId id="263" r:id="rId6"/>
    <p:sldId id="265" r:id="rId7"/>
    <p:sldId id="268" r:id="rId8"/>
    <p:sldId id="269" r:id="rId9"/>
    <p:sldId id="276" r:id="rId10"/>
    <p:sldId id="274" r:id="rId11"/>
    <p:sldId id="272" r:id="rId12"/>
    <p:sldId id="266" r:id="rId13"/>
    <p:sldId id="273" r:id="rId14"/>
    <p:sldId id="25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A96C727-9167-44EB-937F-6708C6828372}" type="datetimeFigureOut">
              <a:rPr lang="en-US" smtClean="0"/>
              <a:pPr/>
              <a:t>9/12/2012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D95CFA1-1EE7-4328-8A6A-0ACC62F9AA7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349C938-9B85-43E9-BAF4-D15E2C9B9477}" type="datetimeFigureOut">
              <a:rPr lang="en-US" smtClean="0"/>
              <a:pPr/>
              <a:t>9/12/2012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842AF62-9F84-4C1B-AB70-11D80F2B9FAF}" type="slidenum">
              <a:rPr lang="en-US" smtClean="0"/>
              <a:pPr/>
              <a:t>‹#›</a:t>
            </a:fld>
            <a:endParaRPr lang="en-US"/>
          </a:p>
        </p:txBody>
      </p:sp>
    </p:spTree>
  </p:cSld>
  <p:clrMapOvr>
    <a:masterClrMapping/>
  </p:clrMapOvr>
  <p:transition spd="slow">
    <p:cu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349C938-9B85-43E9-BAF4-D15E2C9B9477}" type="datetimeFigureOut">
              <a:rPr lang="en-US" smtClean="0"/>
              <a:pPr/>
              <a:t>9/12/2012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842AF62-9F84-4C1B-AB70-11D80F2B9FAF}" type="slidenum">
              <a:rPr lang="en-US" smtClean="0"/>
              <a:pPr/>
              <a:t>‹#›</a:t>
            </a:fld>
            <a:endParaRPr lang="en-US"/>
          </a:p>
        </p:txBody>
      </p:sp>
    </p:spTree>
  </p:cSld>
  <p:clrMapOvr>
    <a:masterClrMapping/>
  </p:clrMapOvr>
  <p:transition spd="slow">
    <p:cu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349C938-9B85-43E9-BAF4-D15E2C9B9477}" type="datetimeFigureOut">
              <a:rPr lang="en-US" smtClean="0"/>
              <a:pPr/>
              <a:t>9/12/2012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842AF62-9F84-4C1B-AB70-11D80F2B9FAF}" type="slidenum">
              <a:rPr lang="en-US" smtClean="0"/>
              <a:pPr/>
              <a:t>‹#›</a:t>
            </a:fld>
            <a:endParaRPr lang="en-US"/>
          </a:p>
        </p:txBody>
      </p:sp>
    </p:spTree>
  </p:cSld>
  <p:clrMapOvr>
    <a:masterClrMapping/>
  </p:clrMapOvr>
  <p:transition spd="slow">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349C938-9B85-43E9-BAF4-D15E2C9B9477}" type="datetimeFigureOut">
              <a:rPr lang="en-US" smtClean="0"/>
              <a:pPr/>
              <a:t>9/12/2012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842AF62-9F84-4C1B-AB70-11D80F2B9FAF}"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spd="slow">
    <p:cu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349C938-9B85-43E9-BAF4-D15E2C9B9477}" type="datetimeFigureOut">
              <a:rPr lang="en-US" smtClean="0"/>
              <a:pPr/>
              <a:t>9/12/2012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842AF62-9F84-4C1B-AB70-11D80F2B9FAF}"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cu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349C938-9B85-43E9-BAF4-D15E2C9B9477}" type="datetimeFigureOut">
              <a:rPr lang="en-US" smtClean="0"/>
              <a:pPr/>
              <a:t>9/12/2012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842AF62-9F84-4C1B-AB70-11D80F2B9FAF}"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slow">
    <p:cu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349C938-9B85-43E9-BAF4-D15E2C9B9477}" type="datetimeFigureOut">
              <a:rPr lang="en-US" smtClean="0"/>
              <a:pPr/>
              <a:t>9/12/2012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842AF62-9F84-4C1B-AB70-11D80F2B9FA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slow">
    <p:cu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349C938-9B85-43E9-BAF4-D15E2C9B9477}" type="datetimeFigureOut">
              <a:rPr lang="en-US" smtClean="0"/>
              <a:pPr/>
              <a:t>9/12/2012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842AF62-9F84-4C1B-AB70-11D80F2B9FAF}"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spd="slow">
    <p:cu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349C938-9B85-43E9-BAF4-D15E2C9B9477}" type="datetimeFigureOut">
              <a:rPr lang="en-US" smtClean="0"/>
              <a:pPr/>
              <a:t>9/12/2012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842AF62-9F84-4C1B-AB70-11D80F2B9FAF}" type="slidenum">
              <a:rPr lang="en-US" smtClean="0"/>
              <a:pPr/>
              <a:t>‹#›</a:t>
            </a:fld>
            <a:endParaRPr lang="en-US"/>
          </a:p>
        </p:txBody>
      </p:sp>
    </p:spTree>
  </p:cSld>
  <p:clrMapOvr>
    <a:masterClrMapping/>
  </p:clrMapOvr>
  <p:transition spd="slow">
    <p:cu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349C938-9B85-43E9-BAF4-D15E2C9B9477}" type="datetimeFigureOut">
              <a:rPr lang="en-US" smtClean="0"/>
              <a:pPr/>
              <a:t>9/12/2012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842AF62-9F84-4C1B-AB70-11D80F2B9FA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slow">
    <p:cu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349C938-9B85-43E9-BAF4-D15E2C9B9477}" type="datetimeFigureOut">
              <a:rPr lang="en-US" smtClean="0"/>
              <a:pPr/>
              <a:t>9/12/2012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842AF62-9F84-4C1B-AB70-11D80F2B9FAF}"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cu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349C938-9B85-43E9-BAF4-D15E2C9B9477}" type="datetimeFigureOut">
              <a:rPr lang="en-US" smtClean="0"/>
              <a:pPr/>
              <a:t>9/12/2012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842AF62-9F84-4C1B-AB70-11D80F2B9FA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slow">
    <p:cut/>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myfloridacfo.com/aadir"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81000" y="990600"/>
            <a:ext cx="8382000" cy="2971800"/>
          </a:xfrm>
        </p:spPr>
        <p:style>
          <a:lnRef idx="2">
            <a:schemeClr val="accent1"/>
          </a:lnRef>
          <a:fillRef idx="1">
            <a:schemeClr val="lt1"/>
          </a:fillRef>
          <a:effectRef idx="0">
            <a:schemeClr val="accent1"/>
          </a:effectRef>
          <a:fontRef idx="minor">
            <a:schemeClr val="dk1"/>
          </a:fontRef>
        </p:style>
        <p:txBody>
          <a:bodyPr>
            <a:normAutofit/>
          </a:bodyPr>
          <a:lstStyle/>
          <a:p>
            <a:r>
              <a:rPr lang="en-US" sz="4000" dirty="0" smtClean="0"/>
              <a:t>Department of Financial Services</a:t>
            </a:r>
            <a:br>
              <a:rPr lang="en-US" sz="4000" dirty="0" smtClean="0"/>
            </a:br>
            <a:r>
              <a:rPr lang="en-US" sz="4000" dirty="0" smtClean="0"/>
              <a:t/>
            </a:r>
            <a:br>
              <a:rPr lang="en-US" sz="4000" dirty="0" smtClean="0"/>
            </a:br>
            <a:r>
              <a:rPr lang="en-US" sz="4000" dirty="0" smtClean="0"/>
              <a:t>Chart of Accounts Project</a:t>
            </a:r>
            <a:br>
              <a:rPr lang="en-US" sz="4000" dirty="0" smtClean="0"/>
            </a:br>
            <a:r>
              <a:rPr lang="en-US" sz="4000" dirty="0" smtClean="0"/>
              <a:t/>
            </a:r>
            <a:br>
              <a:rPr lang="en-US" sz="4000" dirty="0" smtClean="0"/>
            </a:br>
            <a:r>
              <a:rPr lang="en-US" sz="2700" dirty="0" smtClean="0"/>
              <a:t>September 20, 2012</a:t>
            </a:r>
            <a:endParaRPr lang="en-US" sz="2700" dirty="0"/>
          </a:p>
        </p:txBody>
      </p:sp>
      <p:pic>
        <p:nvPicPr>
          <p:cNvPr id="3" name="Picture 2" descr="CFOGold"/>
          <p:cNvPicPr/>
          <p:nvPr/>
        </p:nvPicPr>
        <p:blipFill>
          <a:blip r:embed="rId2" cstate="print"/>
          <a:srcRect/>
          <a:stretch>
            <a:fillRect/>
          </a:stretch>
        </p:blipFill>
        <p:spPr bwMode="auto">
          <a:xfrm>
            <a:off x="457200" y="2362200"/>
            <a:ext cx="1619250" cy="1543050"/>
          </a:xfrm>
          <a:prstGeom prst="rect">
            <a:avLst/>
          </a:prstGeom>
          <a:noFill/>
          <a:ln w="9525">
            <a:noFill/>
            <a:miter lim="800000"/>
            <a:headEnd/>
            <a:tailEnd/>
          </a:ln>
        </p:spPr>
      </p:pic>
    </p:spTree>
  </p:cSld>
  <p:clrMapOvr>
    <a:masterClrMapping/>
  </p:clrMapOvr>
  <p:transition spd="slow">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pPr>
              <a:buFont typeface="Courier New" pitchFamily="49" charset="0"/>
              <a:buChar char="o"/>
            </a:pPr>
            <a:r>
              <a:rPr lang="en-US" sz="3200" dirty="0" smtClean="0"/>
              <a:t>Review and Discussion of latest Draft of Chart of Accounts </a:t>
            </a:r>
          </a:p>
          <a:p>
            <a:pPr lvl="1">
              <a:buNone/>
            </a:pPr>
            <a:endParaRPr lang="en-US" sz="2800" dirty="0" smtClean="0"/>
          </a:p>
        </p:txBody>
      </p:sp>
      <p:sp>
        <p:nvSpPr>
          <p:cNvPr id="4" name="Title 2"/>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4800" dirty="0" smtClean="0">
                <a:latin typeface="Calibri" pitchFamily="34" charset="0"/>
              </a:rPr>
              <a:t>DFS – Charts of Account Project</a:t>
            </a:r>
            <a:endParaRPr lang="en-US" sz="4800" dirty="0"/>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pPr>
              <a:buFont typeface="Courier New" pitchFamily="49" charset="0"/>
              <a:buChar char="o"/>
            </a:pPr>
            <a:r>
              <a:rPr lang="en-US" sz="3200" dirty="0" smtClean="0"/>
              <a:t>Unresolved Issues</a:t>
            </a:r>
          </a:p>
          <a:p>
            <a:pPr lvl="1">
              <a:buFont typeface="Courier New" pitchFamily="49" charset="0"/>
              <a:buChar char="o"/>
            </a:pPr>
            <a:r>
              <a:rPr lang="en-US" sz="2800" dirty="0" smtClean="0"/>
              <a:t>Level of Reporting</a:t>
            </a:r>
          </a:p>
          <a:p>
            <a:pPr lvl="3">
              <a:buFont typeface="Courier New" pitchFamily="49" charset="0"/>
              <a:buChar char="o"/>
            </a:pPr>
            <a:r>
              <a:rPr lang="en-US" sz="2400" dirty="0" smtClean="0"/>
              <a:t>By Fund</a:t>
            </a:r>
          </a:p>
          <a:p>
            <a:pPr lvl="3">
              <a:buFont typeface="Courier New" pitchFamily="49" charset="0"/>
              <a:buChar char="o"/>
            </a:pPr>
            <a:r>
              <a:rPr lang="en-US" sz="2400" dirty="0" smtClean="0"/>
              <a:t>By Organizational Level</a:t>
            </a:r>
          </a:p>
          <a:p>
            <a:pPr lvl="1">
              <a:buFont typeface="Courier New" pitchFamily="49" charset="0"/>
              <a:buChar char="o"/>
            </a:pPr>
            <a:r>
              <a:rPr lang="en-US" sz="2800" dirty="0" smtClean="0"/>
              <a:t>Timing of Reporting</a:t>
            </a:r>
          </a:p>
          <a:p>
            <a:pPr lvl="1">
              <a:buFont typeface="Courier New" pitchFamily="49" charset="0"/>
              <a:buChar char="o"/>
            </a:pPr>
            <a:r>
              <a:rPr lang="en-US" sz="2800" dirty="0" smtClean="0"/>
              <a:t>Definition of ‘Other Entities’</a:t>
            </a:r>
          </a:p>
          <a:p>
            <a:pPr lvl="1">
              <a:buFont typeface="Courier New" pitchFamily="49" charset="0"/>
              <a:buChar char="o"/>
            </a:pPr>
            <a:r>
              <a:rPr lang="en-US" sz="2800" dirty="0" smtClean="0"/>
              <a:t>All Accounts vs. Nominal Accounts</a:t>
            </a:r>
            <a:endParaRPr lang="en-US" sz="2800" dirty="0"/>
          </a:p>
        </p:txBody>
      </p:sp>
      <p:sp>
        <p:nvSpPr>
          <p:cNvPr id="4" name="Title 2"/>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4800" dirty="0" smtClean="0">
                <a:latin typeface="Calibri" pitchFamily="34" charset="0"/>
              </a:rPr>
              <a:t>DFS – Charts of Account Project</a:t>
            </a:r>
            <a:endParaRPr lang="en-US" sz="4800" dirty="0"/>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r>
              <a:rPr lang="en-US" sz="4400" dirty="0" smtClean="0">
                <a:latin typeface="Calibri" pitchFamily="34" charset="0"/>
              </a:rPr>
              <a:t>Next Steps</a:t>
            </a:r>
          </a:p>
          <a:p>
            <a:pPr lvl="1"/>
            <a:r>
              <a:rPr lang="en-US" sz="3600" dirty="0" smtClean="0">
                <a:latin typeface="Calibri" pitchFamily="34" charset="0"/>
              </a:rPr>
              <a:t>Appoint Workgroup</a:t>
            </a:r>
          </a:p>
          <a:p>
            <a:pPr lvl="1"/>
            <a:r>
              <a:rPr lang="en-US" sz="3600" dirty="0" smtClean="0">
                <a:latin typeface="Calibri" pitchFamily="34" charset="0"/>
              </a:rPr>
              <a:t>Workgroup meetings in the Fall</a:t>
            </a:r>
          </a:p>
          <a:p>
            <a:pPr lvl="1"/>
            <a:r>
              <a:rPr lang="en-US" sz="3600" dirty="0" smtClean="0">
                <a:latin typeface="Calibri" pitchFamily="34" charset="0"/>
              </a:rPr>
              <a:t>Public workshops in Spring 2013</a:t>
            </a:r>
          </a:p>
          <a:p>
            <a:pPr lvl="1"/>
            <a:r>
              <a:rPr lang="en-US" sz="3600" dirty="0" smtClean="0">
                <a:latin typeface="Calibri" pitchFamily="34" charset="0"/>
              </a:rPr>
              <a:t>Resolve as many issues as possible</a:t>
            </a:r>
          </a:p>
          <a:p>
            <a:pPr lvl="1"/>
            <a:r>
              <a:rPr lang="en-US" sz="3600" dirty="0" smtClean="0">
                <a:latin typeface="Calibri" pitchFamily="34" charset="0"/>
              </a:rPr>
              <a:t>Expose Chart of Accounts 7-1-2013</a:t>
            </a:r>
          </a:p>
        </p:txBody>
      </p:sp>
      <p:sp>
        <p:nvSpPr>
          <p:cNvPr id="3" name="Title 2"/>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4800" dirty="0" smtClean="0">
                <a:latin typeface="Calibri" pitchFamily="34" charset="0"/>
              </a:rPr>
              <a:t>DFS – Charts of Account Project</a:t>
            </a:r>
            <a:endParaRPr lang="en-US" sz="4800" dirty="0"/>
          </a:p>
        </p:txBody>
      </p:sp>
    </p:spTree>
  </p:cSld>
  <p:clrMapOvr>
    <a:masterClrMapping/>
  </p:clrMapOvr>
  <p:transition spd="slow">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endParaRPr lang="en-US" sz="4400" dirty="0" smtClean="0">
              <a:latin typeface="Calibri" pitchFamily="34" charset="0"/>
            </a:endParaRPr>
          </a:p>
          <a:p>
            <a:r>
              <a:rPr lang="en-US" sz="4400" dirty="0" smtClean="0">
                <a:latin typeface="Calibri" pitchFamily="34" charset="0"/>
              </a:rPr>
              <a:t>Questions and Answers</a:t>
            </a:r>
          </a:p>
          <a:p>
            <a:pPr>
              <a:buNone/>
            </a:pPr>
            <a:r>
              <a:rPr lang="en-US" sz="4400" dirty="0" smtClean="0">
                <a:latin typeface="Calibri" pitchFamily="34" charset="0"/>
              </a:rPr>
              <a:t>		</a:t>
            </a:r>
            <a:endParaRPr lang="en-US" sz="4400" dirty="0">
              <a:latin typeface="Calibri" pitchFamily="34" charset="0"/>
            </a:endParaRPr>
          </a:p>
        </p:txBody>
      </p:sp>
      <p:sp>
        <p:nvSpPr>
          <p:cNvPr id="3" name="Title 2"/>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4800" dirty="0" smtClean="0">
                <a:latin typeface="Calibri" pitchFamily="34" charset="0"/>
              </a:rPr>
              <a:t>DFS – Charts of Account Project</a:t>
            </a:r>
            <a:endParaRPr lang="en-US" sz="4800" dirty="0"/>
          </a:p>
        </p:txBody>
      </p:sp>
    </p:spTree>
  </p:cSld>
  <p:clrMapOvr>
    <a:masterClrMapping/>
  </p:clrMapOvr>
  <p:transition spd="slow">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buNone/>
            </a:pPr>
            <a:r>
              <a:rPr lang="en-US" dirty="0" smtClean="0">
                <a:latin typeface="Calibri" pitchFamily="34" charset="0"/>
              </a:rPr>
              <a:t>Contact Information:	</a:t>
            </a:r>
          </a:p>
          <a:p>
            <a:pPr>
              <a:buNone/>
            </a:pPr>
            <a:endParaRPr lang="en-US" dirty="0" smtClean="0">
              <a:latin typeface="Calibri" pitchFamily="34" charset="0"/>
            </a:endParaRPr>
          </a:p>
          <a:p>
            <a:pPr>
              <a:buNone/>
            </a:pPr>
            <a:r>
              <a:rPr lang="en-US" dirty="0" smtClean="0">
                <a:latin typeface="Calibri" pitchFamily="34" charset="0"/>
              </a:rPr>
              <a:t>		Elwood McElhaney, CPA</a:t>
            </a:r>
          </a:p>
          <a:p>
            <a:pPr>
              <a:buNone/>
            </a:pPr>
            <a:r>
              <a:rPr lang="en-US" dirty="0" smtClean="0">
                <a:latin typeface="Calibri" pitchFamily="34" charset="0"/>
              </a:rPr>
              <a:t>		Application Design and Support Process Manager</a:t>
            </a:r>
          </a:p>
          <a:p>
            <a:pPr>
              <a:buNone/>
            </a:pPr>
            <a:r>
              <a:rPr lang="en-US" dirty="0" smtClean="0">
                <a:latin typeface="Calibri" pitchFamily="34" charset="0"/>
              </a:rPr>
              <a:t>		Division of Accounting and Auditing</a:t>
            </a:r>
          </a:p>
          <a:p>
            <a:pPr>
              <a:buNone/>
            </a:pPr>
            <a:r>
              <a:rPr lang="en-US" dirty="0" smtClean="0">
                <a:latin typeface="Calibri" pitchFamily="34" charset="0"/>
              </a:rPr>
              <a:t>	</a:t>
            </a:r>
            <a:r>
              <a:rPr lang="en-US" smtClean="0">
                <a:latin typeface="Calibri" pitchFamily="34" charset="0"/>
              </a:rPr>
              <a:t>	304 </a:t>
            </a:r>
            <a:r>
              <a:rPr lang="en-US" dirty="0" smtClean="0">
                <a:latin typeface="Calibri" pitchFamily="34" charset="0"/>
              </a:rPr>
              <a:t>Fletcher Building</a:t>
            </a:r>
          </a:p>
          <a:p>
            <a:pPr>
              <a:buNone/>
            </a:pPr>
            <a:r>
              <a:rPr lang="en-US" dirty="0" smtClean="0">
                <a:latin typeface="Calibri" pitchFamily="34" charset="0"/>
              </a:rPr>
              <a:t>		200 East Gaines Street</a:t>
            </a:r>
          </a:p>
          <a:p>
            <a:pPr>
              <a:buNone/>
            </a:pPr>
            <a:r>
              <a:rPr lang="en-US" dirty="0" smtClean="0">
                <a:latin typeface="Calibri" pitchFamily="34" charset="0"/>
              </a:rPr>
              <a:t>		Tallahassee, Florida 32399-0353</a:t>
            </a:r>
          </a:p>
          <a:p>
            <a:pPr>
              <a:buNone/>
            </a:pPr>
            <a:r>
              <a:rPr lang="en-US" dirty="0" smtClean="0">
                <a:latin typeface="Calibri" pitchFamily="34" charset="0"/>
              </a:rPr>
              <a:t>		850-413-5503</a:t>
            </a:r>
          </a:p>
          <a:p>
            <a:pPr>
              <a:buNone/>
            </a:pPr>
            <a:endParaRPr lang="en-US" dirty="0" smtClean="0">
              <a:latin typeface="Calibri" pitchFamily="34" charset="0"/>
            </a:endParaRPr>
          </a:p>
          <a:p>
            <a:pPr>
              <a:buNone/>
            </a:pPr>
            <a:r>
              <a:rPr lang="en-US" dirty="0" smtClean="0">
                <a:latin typeface="Calibri" pitchFamily="34" charset="0"/>
              </a:rPr>
              <a:t>		</a:t>
            </a:r>
            <a:r>
              <a:rPr lang="en-US" u="sng" dirty="0" smtClean="0">
                <a:latin typeface="Calibri" pitchFamily="34" charset="0"/>
              </a:rPr>
              <a:t>Elwood.McElhaney@myfloridacfo.com</a:t>
            </a:r>
            <a:endParaRPr lang="en-US" dirty="0" smtClean="0">
              <a:latin typeface="Calibri" pitchFamily="34" charset="0"/>
            </a:endParaRPr>
          </a:p>
          <a:p>
            <a:endParaRPr lang="en-US" dirty="0"/>
          </a:p>
        </p:txBody>
      </p:sp>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4800" dirty="0" smtClean="0">
                <a:latin typeface="Calibri" pitchFamily="34" charset="0"/>
              </a:rPr>
              <a:t>DFS – Charts of Account Project</a:t>
            </a:r>
            <a:endParaRPr lang="en-US" sz="4800" dirty="0">
              <a:latin typeface="Calibri" pitchFamily="34" charset="0"/>
            </a:endParaRPr>
          </a:p>
        </p:txBody>
      </p:sp>
    </p:spTree>
  </p:cSld>
  <p:clrMapOvr>
    <a:masterClrMapping/>
  </p:clrMapOvr>
  <p:transition spd="slow">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r>
              <a:rPr lang="en-US" sz="3900" cap="small" dirty="0" smtClean="0">
                <a:latin typeface="Calibri" pitchFamily="34" charset="0"/>
              </a:rPr>
              <a:t>Meeting Agenda</a:t>
            </a:r>
          </a:p>
          <a:p>
            <a:pPr>
              <a:buNone/>
            </a:pPr>
            <a:endParaRPr lang="en-US" sz="2800" cap="small" dirty="0" smtClean="0">
              <a:latin typeface="Calibri" pitchFamily="34" charset="0"/>
            </a:endParaRPr>
          </a:p>
          <a:p>
            <a:pPr lvl="1"/>
            <a:r>
              <a:rPr lang="en-US" sz="2800" dirty="0" smtClean="0">
                <a:latin typeface="Calibri" pitchFamily="34" charset="0"/>
              </a:rPr>
              <a:t>Introductions</a:t>
            </a:r>
          </a:p>
          <a:p>
            <a:pPr lvl="1"/>
            <a:r>
              <a:rPr lang="en-US" sz="2800" dirty="0" smtClean="0">
                <a:latin typeface="Calibri" pitchFamily="34" charset="0"/>
              </a:rPr>
              <a:t>Review of Section 215.89, Florida Statutes</a:t>
            </a:r>
          </a:p>
          <a:p>
            <a:pPr lvl="1"/>
            <a:r>
              <a:rPr lang="en-US" sz="2800" dirty="0" smtClean="0">
                <a:latin typeface="Calibri" pitchFamily="34" charset="0"/>
              </a:rPr>
              <a:t>Summary of Activities to Date</a:t>
            </a:r>
          </a:p>
          <a:p>
            <a:pPr lvl="1"/>
            <a:r>
              <a:rPr lang="en-US" sz="2800" dirty="0" smtClean="0">
                <a:latin typeface="Calibri" pitchFamily="34" charset="0"/>
              </a:rPr>
              <a:t>Review of Current DRAFT</a:t>
            </a:r>
          </a:p>
          <a:p>
            <a:pPr lvl="1"/>
            <a:r>
              <a:rPr lang="en-US" sz="2800" dirty="0" smtClean="0">
                <a:latin typeface="Calibri" pitchFamily="34" charset="0"/>
              </a:rPr>
              <a:t>Unresolved Issues</a:t>
            </a:r>
          </a:p>
          <a:p>
            <a:pPr lvl="1"/>
            <a:r>
              <a:rPr lang="en-US" sz="2800" dirty="0" smtClean="0">
                <a:latin typeface="Calibri" pitchFamily="34" charset="0"/>
              </a:rPr>
              <a:t>Next Steps</a:t>
            </a:r>
          </a:p>
          <a:p>
            <a:pPr lvl="1"/>
            <a:r>
              <a:rPr lang="en-US" sz="2800" dirty="0" smtClean="0">
                <a:latin typeface="Calibri" pitchFamily="34" charset="0"/>
              </a:rPr>
              <a:t>Questions &amp; Answers</a:t>
            </a:r>
          </a:p>
          <a:p>
            <a:pPr lvl="1"/>
            <a:r>
              <a:rPr lang="en-US" sz="2800" dirty="0" smtClean="0">
                <a:latin typeface="Calibri" pitchFamily="34" charset="0"/>
              </a:rPr>
              <a:t>Contact Information</a:t>
            </a:r>
          </a:p>
          <a:p>
            <a:pPr lvl="1"/>
            <a:endParaRPr lang="en-US" dirty="0"/>
          </a:p>
        </p:txBody>
      </p:sp>
      <p:sp>
        <p:nvSpPr>
          <p:cNvPr id="3" name="Title 2"/>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4800" dirty="0" smtClean="0">
                <a:latin typeface="Calibri" pitchFamily="34" charset="0"/>
              </a:rPr>
              <a:t>DFS – Charts of Account Project</a:t>
            </a:r>
            <a:endParaRPr lang="en-US" sz="4800" dirty="0">
              <a:latin typeface="Calibri" pitchFamily="34" charset="0"/>
            </a:endParaRPr>
          </a:p>
        </p:txBody>
      </p:sp>
    </p:spTree>
  </p:cSld>
  <p:clrMapOvr>
    <a:masterClrMapping/>
  </p:clrMapOvr>
  <p:transition spd="slow">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r>
              <a:rPr lang="en-US" b="1" dirty="0" smtClean="0">
                <a:latin typeface="Calibri" pitchFamily="34" charset="0"/>
              </a:rPr>
              <a:t>SECTION 1. Section 215.89, Florida Statutes, is created to read:</a:t>
            </a:r>
          </a:p>
          <a:p>
            <a:endParaRPr lang="en-US" dirty="0" smtClean="0">
              <a:latin typeface="Calibri" pitchFamily="34" charset="0"/>
            </a:endParaRPr>
          </a:p>
          <a:p>
            <a:pPr>
              <a:buNone/>
            </a:pPr>
            <a:r>
              <a:rPr lang="en-US" dirty="0" smtClean="0">
                <a:latin typeface="Calibri" pitchFamily="34" charset="0"/>
              </a:rPr>
              <a:t>	215.89 Charts of account.—</a:t>
            </a:r>
          </a:p>
          <a:p>
            <a:endParaRPr lang="en-US" dirty="0" smtClean="0">
              <a:latin typeface="Calibri" pitchFamily="34" charset="0"/>
            </a:endParaRPr>
          </a:p>
          <a:p>
            <a:pPr>
              <a:buNone/>
            </a:pPr>
            <a:r>
              <a:rPr lang="en-US" dirty="0" smtClean="0">
                <a:latin typeface="Calibri" pitchFamily="34" charset="0"/>
              </a:rPr>
              <a:t>	(1) LEGISLATIVE INTENT.—It is the intent of the Legislature that a mechanism be provided for obtaining detailed, uniform reporting of government financial information to enable citizens to view compatible information on the use of public funds by governmental entities. The Legislature intends that uniform reporting requirements be developed specifically to promote accountability and transparency in the use of public funds. </a:t>
            </a:r>
            <a:r>
              <a:rPr lang="en-US" b="1" dirty="0" smtClean="0">
                <a:solidFill>
                  <a:schemeClr val="accent2">
                    <a:lumMod val="50000"/>
                  </a:schemeClr>
                </a:solidFill>
                <a:latin typeface="Calibri" pitchFamily="34" charset="0"/>
              </a:rPr>
              <a:t>In order to accommodate the different financial management systems currently in use, separate charts of account may be used as long as the financial information is captured and reported consistently and is compatible with any reporting entity.</a:t>
            </a:r>
          </a:p>
          <a:p>
            <a:pPr>
              <a:buNone/>
            </a:pPr>
            <a:endParaRPr lang="en-US" dirty="0"/>
          </a:p>
        </p:txBody>
      </p:sp>
      <p:sp>
        <p:nvSpPr>
          <p:cNvPr id="3" name="Title 2"/>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4800" dirty="0" smtClean="0">
                <a:latin typeface="Calibri" pitchFamily="34" charset="0"/>
              </a:rPr>
              <a:t>DFS – Charts of Account Project</a:t>
            </a:r>
            <a:endParaRPr lang="en-US" sz="4800" dirty="0">
              <a:latin typeface="Calibri" pitchFamily="34" charset="0"/>
            </a:endParaRPr>
          </a:p>
        </p:txBody>
      </p:sp>
    </p:spTree>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55000" lnSpcReduction="20000"/>
          </a:bodyPr>
          <a:lstStyle/>
          <a:p>
            <a:pPr>
              <a:buNone/>
            </a:pPr>
            <a:r>
              <a:rPr lang="en-US" dirty="0" smtClean="0"/>
              <a:t>	</a:t>
            </a:r>
            <a:r>
              <a:rPr lang="en-US" dirty="0" smtClean="0">
                <a:latin typeface="Calibri" pitchFamily="34" charset="0"/>
              </a:rPr>
              <a:t>(2) DEFINITIONS.—As used in this section, the term: </a:t>
            </a:r>
          </a:p>
          <a:p>
            <a:pPr>
              <a:buNone/>
            </a:pPr>
            <a:endParaRPr lang="en-US" dirty="0" smtClean="0">
              <a:solidFill>
                <a:schemeClr val="accent3">
                  <a:lumMod val="75000"/>
                </a:schemeClr>
              </a:solidFill>
              <a:latin typeface="Calibri" pitchFamily="34" charset="0"/>
            </a:endParaRPr>
          </a:p>
          <a:p>
            <a:pPr>
              <a:buNone/>
            </a:pPr>
            <a:r>
              <a:rPr lang="en-US" dirty="0" smtClean="0">
                <a:latin typeface="Calibri" pitchFamily="34" charset="0"/>
              </a:rPr>
              <a:t>	(a) “Charts of account” means a compilation of uniform data codes that are to be used for reporting governmental assets, liabilities, equities, revenues, and expenditures to the Chief Financial Officer. Uniform data codes shall </a:t>
            </a:r>
            <a:r>
              <a:rPr lang="en-US" dirty="0" smtClean="0">
                <a:solidFill>
                  <a:schemeClr val="accent3">
                    <a:lumMod val="75000"/>
                  </a:schemeClr>
                </a:solidFill>
                <a:latin typeface="Calibri" pitchFamily="34" charset="0"/>
              </a:rPr>
              <a:t>capture specific details of the assets, liabilities, equities, revenues, and expenditures that are of interest to the public</a:t>
            </a:r>
            <a:r>
              <a:rPr lang="en-US" dirty="0" smtClean="0">
                <a:latin typeface="Calibri" pitchFamily="34" charset="0"/>
              </a:rPr>
              <a:t>.</a:t>
            </a:r>
          </a:p>
          <a:p>
            <a:pPr>
              <a:buNone/>
            </a:pPr>
            <a:r>
              <a:rPr lang="en-US" dirty="0" smtClean="0">
                <a:latin typeface="Calibri" pitchFamily="34" charset="0"/>
              </a:rPr>
              <a:t>	(b) “State agency” means an official, officer, commission, board, authority, council, committee, or department of the executive branch; a state attorney, public defender, criminal conflict and civil regional counsel, or capital collateral regional counsel; the Florida Clerks of Court Operations Corporation; the Justice Administrative Commission; the Florida Housing Finance Corporation; the Florida Public Service Commission; the State Board of Administration; the Supreme Court or a district court of appeal, circuit court, or county court; or the Judicial Qualifications Commission.</a:t>
            </a:r>
          </a:p>
          <a:p>
            <a:pPr>
              <a:buNone/>
            </a:pPr>
            <a:r>
              <a:rPr lang="en-US" dirty="0" smtClean="0">
                <a:latin typeface="Calibri" pitchFamily="34" charset="0"/>
              </a:rPr>
              <a:t>	(c) “Local government” means a municipality, county, water management district, special district, </a:t>
            </a:r>
            <a:r>
              <a:rPr lang="en-US" dirty="0" smtClean="0">
                <a:solidFill>
                  <a:schemeClr val="accent3">
                    <a:lumMod val="75000"/>
                  </a:schemeClr>
                </a:solidFill>
                <a:latin typeface="Calibri" pitchFamily="34" charset="0"/>
              </a:rPr>
              <a:t>or any other entity created by a local government.</a:t>
            </a:r>
          </a:p>
          <a:p>
            <a:pPr>
              <a:buNone/>
            </a:pPr>
            <a:r>
              <a:rPr lang="en-US" dirty="0" smtClean="0">
                <a:latin typeface="Calibri" pitchFamily="34" charset="0"/>
              </a:rPr>
              <a:t>	</a:t>
            </a:r>
            <a:r>
              <a:rPr lang="en-US" dirty="0" smtClean="0">
                <a:solidFill>
                  <a:schemeClr val="tx1"/>
                </a:solidFill>
                <a:latin typeface="Calibri" pitchFamily="34" charset="0"/>
              </a:rPr>
              <a:t>(d) “</a:t>
            </a:r>
            <a:r>
              <a:rPr lang="en-US" dirty="0" smtClean="0">
                <a:solidFill>
                  <a:schemeClr val="tx1">
                    <a:lumMod val="85000"/>
                    <a:lumOff val="15000"/>
                  </a:schemeClr>
                </a:solidFill>
                <a:latin typeface="Calibri" pitchFamily="34" charset="0"/>
              </a:rPr>
              <a:t>Educational entity” means a school district </a:t>
            </a:r>
            <a:r>
              <a:rPr lang="en-US" dirty="0" smtClean="0">
                <a:solidFill>
                  <a:schemeClr val="accent3">
                    <a:lumMod val="75000"/>
                  </a:schemeClr>
                </a:solidFill>
                <a:latin typeface="Calibri" pitchFamily="34" charset="0"/>
              </a:rPr>
              <a:t>or an entity created by a school district</a:t>
            </a:r>
            <a:r>
              <a:rPr lang="en-US" dirty="0" smtClean="0">
                <a:solidFill>
                  <a:schemeClr val="tx1">
                    <a:lumMod val="85000"/>
                    <a:lumOff val="15000"/>
                  </a:schemeClr>
                </a:solidFill>
                <a:latin typeface="Calibri" pitchFamily="34" charset="0"/>
              </a:rPr>
              <a:t>.</a:t>
            </a:r>
          </a:p>
          <a:p>
            <a:pPr>
              <a:buNone/>
            </a:pPr>
            <a:r>
              <a:rPr lang="en-US" dirty="0" smtClean="0">
                <a:latin typeface="Calibri" pitchFamily="34" charset="0"/>
              </a:rPr>
              <a:t>	(e) </a:t>
            </a:r>
            <a:r>
              <a:rPr lang="en-US" b="1" dirty="0" smtClean="0">
                <a:latin typeface="Calibri" pitchFamily="34" charset="0"/>
              </a:rPr>
              <a:t>“</a:t>
            </a:r>
            <a:r>
              <a:rPr lang="en-US" dirty="0" smtClean="0">
                <a:solidFill>
                  <a:schemeClr val="tx1"/>
                </a:solidFill>
                <a:latin typeface="Calibri" pitchFamily="34" charset="0"/>
              </a:rPr>
              <a:t>Entity of higher education” means a state university</a:t>
            </a:r>
            <a:r>
              <a:rPr lang="en-US" dirty="0" smtClean="0">
                <a:latin typeface="Calibri" pitchFamily="34" charset="0"/>
              </a:rPr>
              <a:t>, a state or Florida College System institution, </a:t>
            </a:r>
            <a:r>
              <a:rPr lang="en-US" dirty="0" smtClean="0">
                <a:solidFill>
                  <a:schemeClr val="tx1"/>
                </a:solidFill>
                <a:latin typeface="Calibri" pitchFamily="34" charset="0"/>
              </a:rPr>
              <a:t>or </a:t>
            </a:r>
            <a:r>
              <a:rPr lang="en-US" dirty="0" smtClean="0">
                <a:solidFill>
                  <a:schemeClr val="accent3">
                    <a:lumMod val="75000"/>
                  </a:schemeClr>
                </a:solidFill>
                <a:latin typeface="Calibri" pitchFamily="34" charset="0"/>
              </a:rPr>
              <a:t>an entity created by a state university or state or Florida College System institution</a:t>
            </a:r>
            <a:r>
              <a:rPr lang="en-US" dirty="0" smtClean="0">
                <a:latin typeface="Calibri" pitchFamily="34" charset="0"/>
              </a:rPr>
              <a:t>.</a:t>
            </a:r>
          </a:p>
          <a:p>
            <a:pPr>
              <a:buNone/>
            </a:pPr>
            <a:r>
              <a:rPr lang="en-US" dirty="0" smtClean="0">
                <a:latin typeface="Calibri" pitchFamily="34" charset="0"/>
              </a:rPr>
              <a:t>	(f) “State and local government financial information” means </a:t>
            </a:r>
            <a:r>
              <a:rPr lang="en-US" dirty="0" smtClean="0">
                <a:solidFill>
                  <a:schemeClr val="accent3">
                    <a:lumMod val="75000"/>
                  </a:schemeClr>
                </a:solidFill>
                <a:latin typeface="Calibri" pitchFamily="34" charset="0"/>
              </a:rPr>
              <a:t>the assets, liabilities, equities, revenues, and expenditure information </a:t>
            </a:r>
            <a:r>
              <a:rPr lang="en-US" dirty="0" smtClean="0">
                <a:latin typeface="Calibri" pitchFamily="34" charset="0"/>
              </a:rPr>
              <a:t>that is recorded in financial management systems of state agencies, local governments, educational entities, and entities of higher education.</a:t>
            </a:r>
            <a:endParaRPr lang="en-US" dirty="0">
              <a:latin typeface="Calibri" pitchFamily="34" charset="0"/>
            </a:endParaRPr>
          </a:p>
        </p:txBody>
      </p:sp>
      <p:sp>
        <p:nvSpPr>
          <p:cNvPr id="3" name="Title 2"/>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4800" dirty="0" smtClean="0">
                <a:latin typeface="Calibri" pitchFamily="34" charset="0"/>
              </a:rPr>
              <a:t>DFS – Charts of Account Project</a:t>
            </a:r>
            <a:endParaRPr lang="en-US" sz="4800" dirty="0">
              <a:latin typeface="Calibri" pitchFamily="34" charset="0"/>
            </a:endParaRPr>
          </a:p>
        </p:txBody>
      </p:sp>
    </p:spTree>
  </p:cSld>
  <p:clrMapOvr>
    <a:masterClrMapping/>
  </p:clrMapOvr>
  <p:transition spd="slow">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62500" lnSpcReduction="20000"/>
          </a:bodyPr>
          <a:lstStyle/>
          <a:p>
            <a:pPr>
              <a:buNone/>
            </a:pPr>
            <a:r>
              <a:rPr lang="en-US" dirty="0" smtClean="0"/>
              <a:t>	</a:t>
            </a:r>
            <a:r>
              <a:rPr lang="en-US" dirty="0" smtClean="0">
                <a:latin typeface="Calibri" pitchFamily="34" charset="0"/>
              </a:rPr>
              <a:t>(3) REPORTING STRUCTURE.— </a:t>
            </a:r>
          </a:p>
          <a:p>
            <a:pPr>
              <a:buNone/>
            </a:pPr>
            <a:endParaRPr lang="en-US" dirty="0" smtClean="0">
              <a:latin typeface="Calibri" pitchFamily="34" charset="0"/>
            </a:endParaRPr>
          </a:p>
          <a:p>
            <a:pPr>
              <a:buNone/>
            </a:pPr>
            <a:r>
              <a:rPr lang="en-US" dirty="0" smtClean="0">
                <a:latin typeface="Calibri" pitchFamily="34" charset="0"/>
              </a:rPr>
              <a:t>	(a) </a:t>
            </a:r>
            <a:r>
              <a:rPr lang="en-US" b="1" dirty="0" smtClean="0">
                <a:solidFill>
                  <a:schemeClr val="accent2">
                    <a:lumMod val="50000"/>
                  </a:schemeClr>
                </a:solidFill>
                <a:latin typeface="Calibri" pitchFamily="34" charset="0"/>
              </a:rPr>
              <a:t>Beginning October 1, 2011</a:t>
            </a:r>
            <a:r>
              <a:rPr lang="en-US" dirty="0" smtClean="0">
                <a:latin typeface="Calibri" pitchFamily="34" charset="0"/>
              </a:rPr>
              <a:t>, the Chief Financial Officer shall conduct workshops with state agencies, local governments, educational entities, and entities of higher education to gather information pertaining to uniform statewide reporting requirements to be used to develop charts of account by the Chief Financial Officer. </a:t>
            </a:r>
            <a:r>
              <a:rPr lang="en-US" b="1" dirty="0" smtClean="0">
                <a:solidFill>
                  <a:schemeClr val="accent2">
                    <a:lumMod val="50000"/>
                  </a:schemeClr>
                </a:solidFill>
                <a:latin typeface="Calibri" pitchFamily="34" charset="0"/>
              </a:rPr>
              <a:t>A draft proposed charts of account shall be provided by July 1, 2013</a:t>
            </a:r>
            <a:r>
              <a:rPr lang="en-US" dirty="0" smtClean="0">
                <a:latin typeface="Calibri" pitchFamily="34" charset="0"/>
              </a:rPr>
              <a:t>, to the state agencies, local governments, educational entities, and entities of higher education.</a:t>
            </a:r>
          </a:p>
          <a:p>
            <a:pPr>
              <a:buNone/>
            </a:pPr>
            <a:r>
              <a:rPr lang="en-US" dirty="0" smtClean="0">
                <a:latin typeface="Calibri" pitchFamily="34" charset="0"/>
              </a:rPr>
              <a:t>	(b) The Chief Financial Officer shall accept comments from state agencies, local governments, educational entities, entities of higher education, and other interested parties regarding the proposed charts of account until </a:t>
            </a:r>
            <a:r>
              <a:rPr lang="en-US" b="1" dirty="0" smtClean="0">
                <a:solidFill>
                  <a:schemeClr val="accent2">
                    <a:lumMod val="50000"/>
                  </a:schemeClr>
                </a:solidFill>
                <a:latin typeface="Calibri" pitchFamily="34" charset="0"/>
              </a:rPr>
              <a:t>November 1, 2013</a:t>
            </a:r>
            <a:r>
              <a:rPr lang="en-US" dirty="0" smtClean="0">
                <a:latin typeface="Calibri" pitchFamily="34" charset="0"/>
              </a:rPr>
              <a:t>.</a:t>
            </a:r>
          </a:p>
          <a:p>
            <a:pPr>
              <a:buNone/>
            </a:pPr>
            <a:r>
              <a:rPr lang="en-US" dirty="0" smtClean="0">
                <a:latin typeface="Calibri" pitchFamily="34" charset="0"/>
              </a:rPr>
              <a:t>	(c) By </a:t>
            </a:r>
            <a:r>
              <a:rPr lang="en-US" b="1" dirty="0" smtClean="0">
                <a:solidFill>
                  <a:schemeClr val="accent2">
                    <a:lumMod val="50000"/>
                  </a:schemeClr>
                </a:solidFill>
                <a:latin typeface="Calibri" pitchFamily="34" charset="0"/>
              </a:rPr>
              <a:t>January 15, 2014</a:t>
            </a:r>
            <a:r>
              <a:rPr lang="en-US" dirty="0" smtClean="0">
                <a:latin typeface="Calibri" pitchFamily="34" charset="0"/>
              </a:rPr>
              <a:t>, the Chief Financial Officer, after consultation with affected state agencies, local governments, educational entities, entities of higher education, and the Auditor General, shall submit to the Governor, the President of the Senate, and the Speaker of the House of Representatives a report recommending a uniform charts of account which requires specific enterprise-wide information </a:t>
            </a:r>
            <a:r>
              <a:rPr lang="en-US" dirty="0" smtClean="0">
                <a:solidFill>
                  <a:schemeClr val="accent3">
                    <a:lumMod val="75000"/>
                  </a:schemeClr>
                </a:solidFill>
                <a:latin typeface="Calibri" pitchFamily="34" charset="0"/>
              </a:rPr>
              <a:t>related to revenues and expenditures </a:t>
            </a:r>
            <a:r>
              <a:rPr lang="en-US" dirty="0" smtClean="0">
                <a:latin typeface="Calibri" pitchFamily="34" charset="0"/>
              </a:rPr>
              <a:t>of state agencies, local governments, educational entities, and entities of higher education. </a:t>
            </a:r>
            <a:r>
              <a:rPr lang="en-US" b="1" dirty="0" smtClean="0">
                <a:solidFill>
                  <a:schemeClr val="accent2">
                    <a:lumMod val="50000"/>
                  </a:schemeClr>
                </a:solidFill>
                <a:latin typeface="Calibri" pitchFamily="34" charset="0"/>
              </a:rPr>
              <a:t>The report must include the estimated cost of adopting and implementing a uniform enterprise-wide charts of account</a:t>
            </a:r>
            <a:r>
              <a:rPr lang="en-US" dirty="0" smtClean="0">
                <a:latin typeface="Calibri" pitchFamily="34" charset="0"/>
              </a:rPr>
              <a:t>.</a:t>
            </a:r>
          </a:p>
          <a:p>
            <a:pPr>
              <a:buNone/>
            </a:pPr>
            <a:endParaRPr lang="en-US" dirty="0" smtClean="0"/>
          </a:p>
          <a:p>
            <a:endParaRPr lang="en-US" dirty="0"/>
          </a:p>
        </p:txBody>
      </p:sp>
      <p:sp>
        <p:nvSpPr>
          <p:cNvPr id="3" name="Title 2"/>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4800" dirty="0" smtClean="0">
                <a:latin typeface="Calibri" pitchFamily="34" charset="0"/>
              </a:rPr>
              <a:t>DFS – Charts of Account Project</a:t>
            </a:r>
            <a:endParaRPr lang="en-US" sz="4800" dirty="0">
              <a:latin typeface="Calibri" pitchFamily="34" charset="0"/>
            </a:endParaRPr>
          </a:p>
        </p:txBody>
      </p:sp>
    </p:spTree>
  </p:cSld>
  <p:clrMapOvr>
    <a:masterClrMapping/>
  </p:clrMapOvr>
  <p:transition spd="slow">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lvl="1">
              <a:buNone/>
            </a:pPr>
            <a:r>
              <a:rPr lang="en-US" dirty="0" smtClean="0">
                <a:latin typeface="Calibri" pitchFamily="34" charset="0"/>
              </a:rPr>
              <a:t>Section 2.     The Legislature finds that this act fulfills an important state interest.</a:t>
            </a:r>
          </a:p>
          <a:p>
            <a:pPr lvl="1">
              <a:buNone/>
            </a:pPr>
            <a:endParaRPr lang="en-US" dirty="0" smtClean="0">
              <a:latin typeface="Calibri" pitchFamily="34" charset="0"/>
            </a:endParaRPr>
          </a:p>
          <a:p>
            <a:pPr lvl="1">
              <a:buNone/>
            </a:pPr>
            <a:r>
              <a:rPr lang="en-US" dirty="0" smtClean="0">
                <a:latin typeface="Calibri" pitchFamily="34" charset="0"/>
              </a:rPr>
              <a:t>Section 3.     This act shall take effect July 1, 2011.</a:t>
            </a:r>
          </a:p>
          <a:p>
            <a:pPr lvl="1">
              <a:buNone/>
            </a:pPr>
            <a:endParaRPr lang="en-US" dirty="0" smtClean="0">
              <a:latin typeface="Calibri" pitchFamily="34" charset="0"/>
            </a:endParaRPr>
          </a:p>
          <a:p>
            <a:pPr lvl="1">
              <a:buNone/>
            </a:pPr>
            <a:r>
              <a:rPr lang="en-US" dirty="0" smtClean="0">
                <a:latin typeface="Calibri" pitchFamily="34" charset="0"/>
              </a:rPr>
              <a:t>Approved by the Governor  May 26, 2011</a:t>
            </a:r>
          </a:p>
          <a:p>
            <a:pPr lvl="1">
              <a:buNone/>
            </a:pPr>
            <a:endParaRPr lang="en-US" dirty="0" smtClean="0">
              <a:latin typeface="Calibri" pitchFamily="34" charset="0"/>
            </a:endParaRPr>
          </a:p>
          <a:p>
            <a:pPr lvl="1">
              <a:buNone/>
            </a:pPr>
            <a:r>
              <a:rPr lang="en-US" dirty="0" smtClean="0">
                <a:latin typeface="Calibri" pitchFamily="34" charset="0"/>
              </a:rPr>
              <a:t>Filed in Office Secretary of State  May 26, 2011</a:t>
            </a:r>
          </a:p>
          <a:p>
            <a:pPr lvl="1"/>
            <a:endParaRPr lang="en-US" dirty="0">
              <a:latin typeface="Calibri" pitchFamily="34" charset="0"/>
            </a:endParaRPr>
          </a:p>
        </p:txBody>
      </p:sp>
      <p:sp>
        <p:nvSpPr>
          <p:cNvPr id="3" name="Title 2"/>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4800" dirty="0" smtClean="0">
                <a:latin typeface="Calibri" pitchFamily="34" charset="0"/>
              </a:rPr>
              <a:t>DFS – Charts of Account Project</a:t>
            </a:r>
            <a:endParaRPr lang="en-US" sz="4800" dirty="0"/>
          </a:p>
        </p:txBody>
      </p:sp>
    </p:spTree>
  </p:cSld>
  <p:clrMapOvr>
    <a:masterClrMapping/>
  </p:clrMapOvr>
  <p:transition spd="slow">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a:buFont typeface="Courier New" pitchFamily="49" charset="0"/>
              <a:buChar char="o"/>
            </a:pPr>
            <a:r>
              <a:rPr lang="en-US" dirty="0" smtClean="0">
                <a:latin typeface="Calibri" pitchFamily="34" charset="0"/>
              </a:rPr>
              <a:t>Meetings with:</a:t>
            </a:r>
          </a:p>
          <a:p>
            <a:pPr lvl="3">
              <a:buNone/>
            </a:pPr>
            <a:r>
              <a:rPr lang="en-US" sz="2400" dirty="0" smtClean="0">
                <a:latin typeface="Calibri" pitchFamily="34" charset="0"/>
              </a:rPr>
              <a:t>District School Board CFOs</a:t>
            </a:r>
          </a:p>
          <a:p>
            <a:pPr lvl="3">
              <a:buNone/>
            </a:pPr>
            <a:r>
              <a:rPr lang="en-US" sz="2400" dirty="0" smtClean="0">
                <a:latin typeface="Calibri" pitchFamily="34" charset="0"/>
              </a:rPr>
              <a:t>College Business Officers</a:t>
            </a:r>
          </a:p>
          <a:p>
            <a:pPr lvl="3">
              <a:buNone/>
            </a:pPr>
            <a:r>
              <a:rPr lang="en-US" sz="2400" dirty="0" smtClean="0">
                <a:latin typeface="Calibri" pitchFamily="34" charset="0"/>
              </a:rPr>
              <a:t>University Comptrollers</a:t>
            </a:r>
          </a:p>
          <a:p>
            <a:pPr lvl="3">
              <a:buNone/>
            </a:pPr>
            <a:r>
              <a:rPr lang="en-US" sz="2400" dirty="0" smtClean="0">
                <a:latin typeface="Calibri" pitchFamily="34" charset="0"/>
              </a:rPr>
              <a:t>Tallahassee Chapter of the AGA</a:t>
            </a:r>
          </a:p>
          <a:p>
            <a:pPr lvl="3">
              <a:buNone/>
            </a:pPr>
            <a:r>
              <a:rPr lang="en-US" sz="2400" dirty="0" smtClean="0">
                <a:latin typeface="Calibri" pitchFamily="34" charset="0"/>
              </a:rPr>
              <a:t>Numerous FGFOA local chapters</a:t>
            </a:r>
          </a:p>
          <a:p>
            <a:pPr lvl="3">
              <a:buNone/>
            </a:pPr>
            <a:r>
              <a:rPr lang="en-US" sz="2400" dirty="0" smtClean="0">
                <a:latin typeface="Calibri" pitchFamily="34" charset="0"/>
              </a:rPr>
              <a:t>Legislative Staff</a:t>
            </a:r>
          </a:p>
          <a:p>
            <a:pPr lvl="3">
              <a:buNone/>
            </a:pPr>
            <a:endParaRPr lang="en-US" sz="2400" dirty="0" smtClean="0">
              <a:latin typeface="Calibri" pitchFamily="34" charset="0"/>
            </a:endParaRPr>
          </a:p>
          <a:p>
            <a:pPr>
              <a:buFont typeface="Courier New" pitchFamily="49" charset="0"/>
              <a:buChar char="o"/>
            </a:pPr>
            <a:r>
              <a:rPr lang="en-US" sz="2600" dirty="0" smtClean="0">
                <a:latin typeface="Calibri" pitchFamily="34" charset="0"/>
              </a:rPr>
              <a:t>Reviewed CAFRs and audit reports of covered agencies.</a:t>
            </a:r>
          </a:p>
          <a:p>
            <a:pPr>
              <a:buFont typeface="Courier New" pitchFamily="49" charset="0"/>
              <a:buChar char="o"/>
            </a:pPr>
            <a:r>
              <a:rPr lang="en-US" dirty="0" smtClean="0">
                <a:latin typeface="Calibri" pitchFamily="34" charset="0"/>
              </a:rPr>
              <a:t>Project web site </a:t>
            </a:r>
            <a:r>
              <a:rPr lang="en-US" dirty="0" smtClean="0">
                <a:latin typeface="Calibri" pitchFamily="34" charset="0"/>
                <a:hlinkClick r:id="rId2"/>
              </a:rPr>
              <a:t>www.myfloridacfo.com/aadir</a:t>
            </a:r>
            <a:endParaRPr lang="en-US" dirty="0" smtClean="0">
              <a:latin typeface="Calibri" pitchFamily="34" charset="0"/>
            </a:endParaRPr>
          </a:p>
          <a:p>
            <a:pPr lvl="1" algn="ctr">
              <a:buNone/>
            </a:pPr>
            <a:endParaRPr lang="en-US" dirty="0" smtClean="0">
              <a:latin typeface="Calibri" pitchFamily="34" charset="0"/>
            </a:endParaRPr>
          </a:p>
          <a:p>
            <a:pPr lvl="1"/>
            <a:endParaRPr lang="en-US" dirty="0">
              <a:latin typeface="Calibri" pitchFamily="34" charset="0"/>
            </a:endParaRPr>
          </a:p>
        </p:txBody>
      </p:sp>
      <p:sp>
        <p:nvSpPr>
          <p:cNvPr id="3" name="Title 2"/>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4800" dirty="0" smtClean="0">
                <a:latin typeface="Calibri" pitchFamily="34" charset="0"/>
              </a:rPr>
              <a:t>DFS – Charts of Account Project</a:t>
            </a:r>
            <a:endParaRPr lang="en-US" sz="4800" dirty="0"/>
          </a:p>
        </p:txBody>
      </p:sp>
    </p:spTree>
  </p:cSld>
  <p:clrMapOvr>
    <a:masterClrMapping/>
  </p:clrMapOvr>
  <p:transition spd="slow">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dirty="0" smtClean="0"/>
          </a:p>
          <a:p>
            <a:pPr>
              <a:buFont typeface="Courier New" pitchFamily="49" charset="0"/>
              <a:buChar char="o"/>
            </a:pPr>
            <a:r>
              <a:rPr lang="en-US" sz="3200" dirty="0" smtClean="0"/>
              <a:t>Chart of Accounts Advisory Group</a:t>
            </a:r>
          </a:p>
          <a:p>
            <a:pPr lvl="2">
              <a:buFont typeface="Courier New" pitchFamily="49" charset="0"/>
              <a:buChar char="o"/>
            </a:pPr>
            <a:r>
              <a:rPr lang="en-US" sz="2400" dirty="0" smtClean="0"/>
              <a:t>University System – Larry Reese</a:t>
            </a:r>
          </a:p>
          <a:p>
            <a:pPr lvl="2">
              <a:buFont typeface="Courier New" pitchFamily="49" charset="0"/>
              <a:buChar char="o"/>
            </a:pPr>
            <a:r>
              <a:rPr lang="en-US" sz="2400" dirty="0" smtClean="0"/>
              <a:t>School Boards – Merrill </a:t>
            </a:r>
            <a:r>
              <a:rPr lang="en-US" sz="2400" dirty="0" err="1" smtClean="0"/>
              <a:t>Wimberly</a:t>
            </a:r>
            <a:r>
              <a:rPr lang="en-US" sz="2400" dirty="0" smtClean="0"/>
              <a:t> – Leon DSB</a:t>
            </a:r>
          </a:p>
          <a:p>
            <a:pPr lvl="2">
              <a:buFont typeface="Courier New" pitchFamily="49" charset="0"/>
              <a:buChar char="o"/>
            </a:pPr>
            <a:r>
              <a:rPr lang="en-US" sz="2400" dirty="0" smtClean="0"/>
              <a:t>County Clerks – Jeffrey Smith – Clerk – Indian River County</a:t>
            </a:r>
          </a:p>
          <a:p>
            <a:pPr lvl="2">
              <a:buFont typeface="Courier New" pitchFamily="49" charset="0"/>
              <a:buChar char="o"/>
            </a:pPr>
            <a:r>
              <a:rPr lang="en-US" sz="2400" dirty="0" smtClean="0"/>
              <a:t>Cities – Rob Garner – Government Consulting Services Company</a:t>
            </a:r>
          </a:p>
          <a:p>
            <a:pPr lvl="2">
              <a:buFont typeface="Courier New" pitchFamily="49" charset="0"/>
              <a:buChar char="o"/>
            </a:pPr>
            <a:r>
              <a:rPr lang="en-US" sz="2400" dirty="0" smtClean="0"/>
              <a:t>WMDs – Jean Whitten – NWFWMD</a:t>
            </a:r>
          </a:p>
          <a:p>
            <a:pPr lvl="2">
              <a:buFont typeface="Courier New" pitchFamily="49" charset="0"/>
              <a:buChar char="o"/>
            </a:pPr>
            <a:r>
              <a:rPr lang="en-US" sz="2400" smtClean="0"/>
              <a:t>DFS </a:t>
            </a:r>
            <a:r>
              <a:rPr lang="en-US" sz="2400" dirty="0" smtClean="0"/>
              <a:t>Local Government – Justin Young</a:t>
            </a:r>
          </a:p>
          <a:p>
            <a:pPr>
              <a:buFont typeface="Courier New" pitchFamily="49" charset="0"/>
              <a:buChar char="o"/>
            </a:pPr>
            <a:endParaRPr lang="en-US" sz="3200" dirty="0" smtClean="0"/>
          </a:p>
          <a:p>
            <a:pPr lvl="1">
              <a:buNone/>
            </a:pPr>
            <a:endParaRPr lang="en-US" sz="2800" dirty="0" smtClean="0"/>
          </a:p>
        </p:txBody>
      </p:sp>
      <p:sp>
        <p:nvSpPr>
          <p:cNvPr id="4" name="Title 2"/>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4800" dirty="0" smtClean="0">
                <a:latin typeface="Calibri" pitchFamily="34" charset="0"/>
              </a:rPr>
              <a:t>DFS – Charts of Account Project</a:t>
            </a:r>
            <a:endParaRPr lang="en-US" sz="4800" dirty="0"/>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pPr>
              <a:buFont typeface="Courier New" pitchFamily="49" charset="0"/>
              <a:buChar char="o"/>
            </a:pPr>
            <a:r>
              <a:rPr lang="en-US" sz="3200" dirty="0" smtClean="0"/>
              <a:t>Draft of Chart of Accounts Development</a:t>
            </a:r>
          </a:p>
          <a:p>
            <a:pPr lvl="1">
              <a:buFont typeface="Courier New" pitchFamily="49" charset="0"/>
              <a:buChar char="o"/>
            </a:pPr>
            <a:r>
              <a:rPr lang="en-US" sz="2800" dirty="0" smtClean="0"/>
              <a:t>June 15, 2012 Draft based on CAFR reviews</a:t>
            </a:r>
          </a:p>
          <a:p>
            <a:pPr lvl="1">
              <a:buFont typeface="Courier New" pitchFamily="49" charset="0"/>
              <a:buChar char="o"/>
            </a:pPr>
            <a:r>
              <a:rPr lang="en-US" sz="2800" dirty="0" smtClean="0"/>
              <a:t>New September 1, 2012 Draft based on existing Local Government Chart of Accounts</a:t>
            </a:r>
          </a:p>
          <a:p>
            <a:pPr>
              <a:buFont typeface="Courier New" pitchFamily="49" charset="0"/>
              <a:buChar char="o"/>
            </a:pPr>
            <a:endParaRPr lang="en-US" sz="3200" dirty="0" smtClean="0"/>
          </a:p>
          <a:p>
            <a:pPr lvl="1">
              <a:buNone/>
            </a:pPr>
            <a:endParaRPr lang="en-US" sz="2800" dirty="0" smtClean="0"/>
          </a:p>
        </p:txBody>
      </p:sp>
      <p:sp>
        <p:nvSpPr>
          <p:cNvPr id="4" name="Title 2"/>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4800" dirty="0" smtClean="0">
                <a:latin typeface="Calibri" pitchFamily="34" charset="0"/>
              </a:rPr>
              <a:t>DFS – Charts of Account Project</a:t>
            </a:r>
            <a:endParaRPr lang="en-US" sz="4800" dirty="0"/>
          </a:p>
        </p:txBody>
      </p:sp>
    </p:spTree>
  </p:cSld>
  <p:clrMapOvr>
    <a:masterClrMapping/>
  </p:clrMapOvr>
  <p:transition spd="slow">
    <p:cu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445</TotalTime>
  <Words>351</Words>
  <Application>Microsoft Office PowerPoint</Application>
  <PresentationFormat>On-screen Show (4:3)</PresentationFormat>
  <Paragraphs>101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Department of Financial Services  Chart of Accounts Project  September 20, 2012</vt:lpstr>
      <vt:lpstr>DFS – Charts of Account Project</vt:lpstr>
      <vt:lpstr>DFS – Charts of Account Project</vt:lpstr>
      <vt:lpstr>DFS – Charts of Account Project</vt:lpstr>
      <vt:lpstr>DFS – Charts of Account Project</vt:lpstr>
      <vt:lpstr>DFS – Charts of Account Project</vt:lpstr>
      <vt:lpstr>DFS – Charts of Account Project</vt:lpstr>
      <vt:lpstr>DFS – Charts of Account Project</vt:lpstr>
      <vt:lpstr>DFS – Charts of Account Project</vt:lpstr>
      <vt:lpstr>DFS – Charts of Account Project</vt:lpstr>
      <vt:lpstr>DFS – Charts of Account Project</vt:lpstr>
      <vt:lpstr>DFS – Charts of Account Project</vt:lpstr>
      <vt:lpstr>DFS – Charts of Account Project</vt:lpstr>
      <vt:lpstr>DFS – Charts of Account Project</vt:lpstr>
    </vt:vector>
  </TitlesOfParts>
  <Company>FL Department of Financial Services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sloans</dc:creator>
  <cp:lastModifiedBy>mcelhaneye</cp:lastModifiedBy>
  <cp:revision>59</cp:revision>
  <dcterms:created xsi:type="dcterms:W3CDTF">2011-09-14T17:24:22Z</dcterms:created>
  <dcterms:modified xsi:type="dcterms:W3CDTF">2012-09-12T20:07:32Z</dcterms:modified>
</cp:coreProperties>
</file>